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9" r:id="rId4"/>
    <p:sldId id="270" r:id="rId5"/>
    <p:sldId id="260" r:id="rId6"/>
    <p:sldId id="265" r:id="rId7"/>
    <p:sldId id="269" r:id="rId8"/>
    <p:sldId id="261" r:id="rId9"/>
    <p:sldId id="262" r:id="rId10"/>
    <p:sldId id="266" r:id="rId11"/>
    <p:sldId id="267" r:id="rId12"/>
    <p:sldId id="268"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94694"/>
  </p:normalViewPr>
  <p:slideViewPr>
    <p:cSldViewPr snapToGrid="0">
      <p:cViewPr varScale="1">
        <p:scale>
          <a:sx n="29" d="100"/>
          <a:sy n="29" d="100"/>
        </p:scale>
        <p:origin x="916"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cap="all">
                <a:solidFill>
                  <a:srgbClr val="5E5E5E"/>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1pPr>
            <a:lvl2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2pPr>
            <a:lvl3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3pPr>
            <a:lvl4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4pPr>
            <a:lvl5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469900">
              <a:spcBef>
                <a:spcPts val="0"/>
              </a:spcBef>
              <a:buSzTx/>
              <a:buNone/>
              <a:defRPr sz="8500" spc="-170">
                <a:latin typeface="Helvetica Neue Medium"/>
                <a:ea typeface="Helvetica Neue Medium"/>
                <a:cs typeface="Helvetica Neue Medium"/>
                <a:sym typeface="Helvetica Neue Medium"/>
              </a:defRPr>
            </a:lvl2pPr>
            <a:lvl3pPr marL="638923" indent="-469900">
              <a:spcBef>
                <a:spcPts val="0"/>
              </a:spcBef>
              <a:buSzTx/>
              <a:buNone/>
              <a:defRPr sz="8500" spc="-170">
                <a:latin typeface="Helvetica Neue Medium"/>
                <a:ea typeface="Helvetica Neue Medium"/>
                <a:cs typeface="Helvetica Neue Medium"/>
                <a:sym typeface="Helvetica Neue Medium"/>
              </a:defRPr>
            </a:lvl3pPr>
            <a:lvl4pPr marL="638923" indent="-469900">
              <a:spcBef>
                <a:spcPts val="0"/>
              </a:spcBef>
              <a:buSzTx/>
              <a:buNone/>
              <a:defRPr sz="8500" spc="-170">
                <a:latin typeface="Helvetica Neue Medium"/>
                <a:ea typeface="Helvetica Neue Medium"/>
                <a:cs typeface="Helvetica Neue Medium"/>
                <a:sym typeface="Helvetica Neue Medium"/>
              </a:defRPr>
            </a:lvl4pPr>
            <a:lvl5pPr marL="638923" indent="-469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cap="all">
                <a:solidFill>
                  <a:srgbClr val="5E5E5E"/>
                </a:solidFill>
              </a:defRPr>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1pPr>
            <a:lvl2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2pPr>
            <a:lvl3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3pPr>
            <a:lvl4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4pPr>
            <a:lvl5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cap="none" spc="-232">
                <a:solidFill>
                  <a:srgbClr val="000000"/>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cap="all">
                <a:solidFill>
                  <a:srgbClr val="E8351A"/>
                </a:solidFill>
                <a:latin typeface="Helvetica Neue Light"/>
                <a:ea typeface="Helvetica Neue Light"/>
                <a:cs typeface="Helvetica Neue Light"/>
                <a:sym typeface="Helvetica Neue Light"/>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0" defTabSz="825500">
              <a:lnSpc>
                <a:spcPct val="100000"/>
              </a:lnSpc>
              <a:spcBef>
                <a:spcPts val="1800"/>
              </a:spcBef>
              <a:buSzTx/>
              <a:buNone/>
              <a:defRPr sz="5500" spc="-55"/>
            </a:lvl2pPr>
            <a:lvl3pPr marL="0" indent="0" defTabSz="825500">
              <a:lnSpc>
                <a:spcPct val="100000"/>
              </a:lnSpc>
              <a:spcBef>
                <a:spcPts val="1800"/>
              </a:spcBef>
              <a:buSzTx/>
              <a:buNone/>
              <a:defRPr sz="5500" spc="-55"/>
            </a:lvl3pPr>
            <a:lvl4pPr marL="0" indent="0" defTabSz="825500">
              <a:lnSpc>
                <a:spcPct val="100000"/>
              </a:lnSpc>
              <a:spcBef>
                <a:spcPts val="1800"/>
              </a:spcBef>
              <a:buSzTx/>
              <a:buNone/>
              <a:defRPr sz="5500" spc="-55"/>
            </a:lvl4pPr>
            <a:lvl5pPr marL="0" indent="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all" spc="-170" baseline="0">
          <a:solidFill>
            <a:srgbClr val="5E5E5E"/>
          </a:solidFill>
          <a:uFillTx/>
          <a:latin typeface="+mn-lt"/>
          <a:ea typeface="+mn-ea"/>
          <a:cs typeface="+mn-cs"/>
          <a:sym typeface="Helvetica Neue"/>
        </a:defRPr>
      </a:lvl9pPr>
    </p:titleStyle>
    <p:bodyStyle>
      <a:lvl1pPr marL="812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1pPr>
      <a:lvl2pPr marL="1422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2pPr>
      <a:lvl3pPr marL="2032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3pPr>
      <a:lvl4pPr marL="2641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4pPr>
      <a:lvl5pPr marL="32512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5pPr>
      <a:lvl6pPr marL="3860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6pPr>
      <a:lvl7pPr marL="4470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7pPr>
      <a:lvl8pPr marL="5080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8pPr>
      <a:lvl9pPr marL="5689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Called to counsel keynote title copy.jpg" descr="Called to counsel keynote title copy.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 name="Picture 1">
            <a:extLst>
              <a:ext uri="{FF2B5EF4-FFF2-40B4-BE49-F238E27FC236}">
                <a16:creationId xmlns:a16="http://schemas.microsoft.com/office/drawing/2014/main" id="{7D301267-78F2-4B4A-65A9-68910F542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Called to counsel keynote blanks-04.png" descr="Called to counsel keynote blanks-04.png"/>
          <p:cNvPicPr>
            <a:picLocks noChangeAspect="1"/>
          </p:cNvPicPr>
          <p:nvPr/>
        </p:nvPicPr>
        <p:blipFill>
          <a:blip r:embed="rId2"/>
          <a:stretch>
            <a:fillRect/>
          </a:stretch>
        </p:blipFill>
        <p:spPr>
          <a:xfrm rot="11184362" flipH="1">
            <a:off x="9107133" y="6472767"/>
            <a:ext cx="17053839" cy="9592785"/>
          </a:xfrm>
          <a:prstGeom prst="rect">
            <a:avLst/>
          </a:prstGeom>
          <a:ln w="12700">
            <a:miter lim="400000"/>
          </a:ln>
        </p:spPr>
      </p:pic>
      <p:pic>
        <p:nvPicPr>
          <p:cNvPr id="188" name="Called to counsel keynote blanks-03.png" descr="Called to counsel keynote blanks-03.png"/>
          <p:cNvPicPr>
            <a:picLocks noChangeAspect="1"/>
          </p:cNvPicPr>
          <p:nvPr/>
        </p:nvPicPr>
        <p:blipFill>
          <a:blip r:embed="rId3"/>
          <a:stretch>
            <a:fillRect/>
          </a:stretch>
        </p:blipFill>
        <p:spPr>
          <a:xfrm flipH="1">
            <a:off x="-1" y="-1562583"/>
            <a:ext cx="24384001" cy="13716001"/>
          </a:xfrm>
          <a:prstGeom prst="rect">
            <a:avLst/>
          </a:prstGeom>
          <a:ln w="12700">
            <a:miter lim="400000"/>
          </a:ln>
        </p:spPr>
      </p:pic>
      <p:sp>
        <p:nvSpPr>
          <p:cNvPr id="189" name="Lorem ipsum dolor sit amet, consectetur adipiscing elit. Cras justo odio, dapibus ac facilisis in, egestas eget quam Ipsum magna egestas."/>
          <p:cNvSpPr txBox="1">
            <a:spLocks noGrp="1"/>
          </p:cNvSpPr>
          <p:nvPr>
            <p:ph type="body" idx="1"/>
          </p:nvPr>
        </p:nvSpPr>
        <p:spPr>
          <a:xfrm>
            <a:off x="1206500" y="5167488"/>
            <a:ext cx="21971000" cy="7232194"/>
          </a:xfrm>
          <a:prstGeom prst="rect">
            <a:avLst/>
          </a:prstGeom>
        </p:spPr>
        <p:txBody>
          <a:bodyPr>
            <a:normAutofit/>
          </a:bodyPr>
          <a:lstStyle>
            <a:lvl1pPr marL="0" indent="0" algn="ctr">
              <a:buSzTx/>
              <a:buNone/>
              <a:defRPr sz="6800">
                <a:solidFill>
                  <a:srgbClr val="929292"/>
                </a:solidFill>
              </a:defRPr>
            </a:lvl1pPr>
          </a:lstStyle>
          <a:p>
            <a:r>
              <a:rPr lang="en-US" sz="13800" b="1" dirty="0">
                <a:solidFill>
                  <a:schemeClr val="tx1"/>
                </a:solidFill>
                <a:latin typeface="Garamond" panose="02020404030301010803" pitchFamily="18" charset="0"/>
              </a:rPr>
              <a:t>Case Study Two:</a:t>
            </a:r>
            <a:br>
              <a:rPr lang="en-US" sz="13800" dirty="0">
                <a:latin typeface="Garamond" panose="02020404030301010803" pitchFamily="18" charset="0"/>
              </a:rPr>
            </a:br>
            <a:r>
              <a:rPr lang="en-US" sz="13800" dirty="0">
                <a:solidFill>
                  <a:schemeClr val="accent5">
                    <a:lumMod val="50000"/>
                  </a:schemeClr>
                </a:solidFill>
                <a:latin typeface="Garamond" panose="02020404030301010803" pitchFamily="18" charset="0"/>
              </a:rPr>
              <a:t>Desmond, DJ, and Family</a:t>
            </a:r>
            <a:br>
              <a:rPr lang="en-US" sz="13800" dirty="0">
                <a:solidFill>
                  <a:schemeClr val="accent5">
                    <a:lumMod val="50000"/>
                  </a:schemeClr>
                </a:solidFill>
                <a:latin typeface="Garamond" panose="02020404030301010803" pitchFamily="18" charset="0"/>
              </a:rPr>
            </a:br>
            <a:r>
              <a:rPr lang="en-US" sz="13800" dirty="0">
                <a:solidFill>
                  <a:schemeClr val="bg2">
                    <a:lumMod val="50000"/>
                  </a:schemeClr>
                </a:solidFill>
                <a:latin typeface="Garamond" panose="02020404030301010803" pitchFamily="18" charset="0"/>
              </a:rPr>
              <a:t>(Introduction and Overview)</a:t>
            </a:r>
            <a:r>
              <a:rPr lang="en-US" sz="13800" dirty="0">
                <a:solidFill>
                  <a:schemeClr val="accent5">
                    <a:lumMod val="50000"/>
                  </a:schemeClr>
                </a:solidFill>
                <a:latin typeface="Garamond" panose="02020404030301010803" pitchFamily="18" charset="0"/>
              </a:rPr>
              <a:t> </a:t>
            </a:r>
            <a:endParaRPr sz="13800" dirty="0">
              <a:solidFill>
                <a:schemeClr val="accent5">
                  <a:lumMod val="50000"/>
                </a:schemeClr>
              </a:solidFill>
              <a:latin typeface="Garamond" panose="02020404030301010803" pitchFamily="18" charset="0"/>
            </a:endParaRPr>
          </a:p>
        </p:txBody>
      </p:sp>
      <p:pic>
        <p:nvPicPr>
          <p:cNvPr id="2" name="Picture 1">
            <a:extLst>
              <a:ext uri="{FF2B5EF4-FFF2-40B4-BE49-F238E27FC236}">
                <a16:creationId xmlns:a16="http://schemas.microsoft.com/office/drawing/2014/main" id="{C8AB03F3-3728-745D-0203-98B0A0D67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extLst>
      <p:ext uri="{BB962C8B-B14F-4D97-AF65-F5344CB8AC3E}">
        <p14:creationId xmlns:p14="http://schemas.microsoft.com/office/powerpoint/2010/main" val="6947761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alled to counsel keynote blanks-04.png" descr="Called to counsel keynote blanks-04.png"/>
          <p:cNvPicPr>
            <a:picLocks noChangeAspect="1"/>
          </p:cNvPicPr>
          <p:nvPr/>
        </p:nvPicPr>
        <p:blipFill>
          <a:blip r:embed="rId2"/>
          <a:stretch>
            <a:fillRect/>
          </a:stretch>
        </p:blipFill>
        <p:spPr>
          <a:xfrm>
            <a:off x="1364274" y="-3234808"/>
            <a:ext cx="24384001" cy="13716001"/>
          </a:xfrm>
          <a:prstGeom prst="rect">
            <a:avLst/>
          </a:prstGeom>
          <a:ln w="12700">
            <a:miter lim="400000"/>
          </a:ln>
        </p:spPr>
      </p:pic>
      <p:sp>
        <p:nvSpPr>
          <p:cNvPr id="174" name="Bullet point one…"/>
          <p:cNvSpPr txBox="1">
            <a:spLocks noGrp="1"/>
          </p:cNvSpPr>
          <p:nvPr>
            <p:ph type="body" idx="1"/>
          </p:nvPr>
        </p:nvSpPr>
        <p:spPr>
          <a:xfrm>
            <a:off x="406400" y="2525419"/>
            <a:ext cx="21386800" cy="10707973"/>
          </a:xfrm>
          <a:prstGeom prst="rect">
            <a:avLst/>
          </a:prstGeom>
        </p:spPr>
        <p:txBody>
          <a:bodyPr>
            <a:normAutofit fontScale="92500" lnSpcReduction="10000"/>
          </a:bodyPr>
          <a:lstStyle/>
          <a:p>
            <a:pPr>
              <a:lnSpc>
                <a:spcPct val="120000"/>
              </a:lnSpc>
              <a:spcBef>
                <a:spcPts val="1200"/>
              </a:spcBef>
            </a:pPr>
            <a:r>
              <a:rPr lang="en-US" b="1" dirty="0">
                <a:latin typeface="Garamond" panose="02020404030301010803" pitchFamily="18" charset="0"/>
              </a:rPr>
              <a:t>Who would you most likely be counseling </a:t>
            </a:r>
            <a:br>
              <a:rPr lang="en-US" b="1" dirty="0">
                <a:latin typeface="Garamond" panose="02020404030301010803" pitchFamily="18" charset="0"/>
              </a:rPr>
            </a:br>
            <a:r>
              <a:rPr lang="en-US" b="1" dirty="0">
                <a:latin typeface="Garamond" panose="02020404030301010803" pitchFamily="18" charset="0"/>
              </a:rPr>
              <a:t>(i.e., one individual or the group)?</a:t>
            </a:r>
          </a:p>
          <a:p>
            <a:pPr>
              <a:lnSpc>
                <a:spcPct val="120000"/>
              </a:lnSpc>
              <a:spcBef>
                <a:spcPts val="1200"/>
              </a:spcBef>
            </a:pPr>
            <a:r>
              <a:rPr lang="en-US" b="1" dirty="0">
                <a:latin typeface="Garamond" panose="02020404030301010803" pitchFamily="18" charset="0"/>
              </a:rPr>
              <a:t>If you had your choice, would you work with specific individual(s) or the group?</a:t>
            </a:r>
          </a:p>
          <a:p>
            <a:pPr>
              <a:lnSpc>
                <a:spcPct val="120000"/>
              </a:lnSpc>
              <a:spcBef>
                <a:spcPts val="1200"/>
              </a:spcBef>
            </a:pPr>
            <a:r>
              <a:rPr lang="en-US" b="1" dirty="0">
                <a:latin typeface="Garamond" panose="02020404030301010803" pitchFamily="18" charset="0"/>
              </a:rPr>
              <a:t>What would your most natural role be: friend, pastor, small group leader, elder, formal counselor, etc.?</a:t>
            </a:r>
          </a:p>
          <a:p>
            <a:pPr>
              <a:lnSpc>
                <a:spcPct val="120000"/>
              </a:lnSpc>
              <a:spcBef>
                <a:spcPts val="1200"/>
              </a:spcBef>
            </a:pPr>
            <a:r>
              <a:rPr lang="en-US" b="1" dirty="0">
                <a:latin typeface="Garamond" panose="02020404030301010803" pitchFamily="18" charset="0"/>
              </a:rPr>
              <a:t>What would your markers of success be to identify progress?</a:t>
            </a:r>
          </a:p>
          <a:p>
            <a:pPr>
              <a:lnSpc>
                <a:spcPct val="120000"/>
              </a:lnSpc>
              <a:spcBef>
                <a:spcPts val="1200"/>
              </a:spcBef>
            </a:pPr>
            <a:r>
              <a:rPr lang="en-US" b="1" dirty="0">
                <a:latin typeface="Garamond" panose="02020404030301010803" pitchFamily="18" charset="0"/>
              </a:rPr>
              <a:t>How much would you feel compelled to make “resolved” look like the “old normal” versus helping these individuals find a satisfying “new normal”?</a:t>
            </a:r>
          </a:p>
        </p:txBody>
      </p:sp>
      <p:sp>
        <p:nvSpPr>
          <p:cNvPr id="175" name="TITLE TWO"/>
          <p:cNvSpPr txBox="1">
            <a:spLocks noGrp="1"/>
          </p:cNvSpPr>
          <p:nvPr>
            <p:ph type="title"/>
          </p:nvPr>
        </p:nvSpPr>
        <p:spPr>
          <a:xfrm>
            <a:off x="1206500" y="1079500"/>
            <a:ext cx="13703300" cy="1878904"/>
          </a:xfrm>
          <a:prstGeom prst="rect">
            <a:avLst/>
          </a:prstGeom>
        </p:spPr>
        <p:txBody>
          <a:bodyPr>
            <a:normAutofit/>
          </a:bodyPr>
          <a:lstStyle/>
          <a:p>
            <a:r>
              <a:rPr lang="en-US" b="1" dirty="0">
                <a:latin typeface="Garamond" panose="02020404030301010803" pitchFamily="18" charset="0"/>
              </a:rPr>
              <a:t>Reflective Questions</a:t>
            </a:r>
            <a:endParaRPr dirty="0">
              <a:latin typeface="Garamond" panose="02020404030301010803" pitchFamily="18" charset="0"/>
            </a:endParaRPr>
          </a:p>
        </p:txBody>
      </p:sp>
      <p:sp>
        <p:nvSpPr>
          <p:cNvPr id="177" name="Line"/>
          <p:cNvSpPr/>
          <p:nvPr/>
        </p:nvSpPr>
        <p:spPr>
          <a:xfrm>
            <a:off x="1307866" y="7384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78" name="Line"/>
          <p:cNvSpPr/>
          <p:nvPr/>
        </p:nvSpPr>
        <p:spPr>
          <a:xfrm>
            <a:off x="1231785" y="2449219"/>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2" name="Picture 1">
            <a:extLst>
              <a:ext uri="{FF2B5EF4-FFF2-40B4-BE49-F238E27FC236}">
                <a16:creationId xmlns:a16="http://schemas.microsoft.com/office/drawing/2014/main" id="{9899678F-2515-0675-6279-978BE323C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extLst>
      <p:ext uri="{BB962C8B-B14F-4D97-AF65-F5344CB8AC3E}">
        <p14:creationId xmlns:p14="http://schemas.microsoft.com/office/powerpoint/2010/main" val="836029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alled to counsel keynote blanks-04.png" descr="Called to counsel keynote blanks-04.png"/>
          <p:cNvPicPr>
            <a:picLocks noChangeAspect="1"/>
          </p:cNvPicPr>
          <p:nvPr/>
        </p:nvPicPr>
        <p:blipFill>
          <a:blip r:embed="rId2"/>
          <a:stretch>
            <a:fillRect/>
          </a:stretch>
        </p:blipFill>
        <p:spPr>
          <a:xfrm>
            <a:off x="1364274" y="-3234808"/>
            <a:ext cx="24384001" cy="13716001"/>
          </a:xfrm>
          <a:prstGeom prst="rect">
            <a:avLst/>
          </a:prstGeom>
          <a:ln w="12700">
            <a:miter lim="400000"/>
          </a:ln>
        </p:spPr>
      </p:pic>
      <p:sp>
        <p:nvSpPr>
          <p:cNvPr id="174" name="Bullet point one…"/>
          <p:cNvSpPr txBox="1">
            <a:spLocks noGrp="1"/>
          </p:cNvSpPr>
          <p:nvPr>
            <p:ph type="body" idx="1"/>
          </p:nvPr>
        </p:nvSpPr>
        <p:spPr>
          <a:xfrm>
            <a:off x="355600" y="3556000"/>
            <a:ext cx="21037107" cy="9855199"/>
          </a:xfrm>
          <a:prstGeom prst="rect">
            <a:avLst/>
          </a:prstGeom>
        </p:spPr>
        <p:txBody>
          <a:bodyPr>
            <a:normAutofit lnSpcReduction="10000"/>
          </a:bodyPr>
          <a:lstStyle/>
          <a:p>
            <a:r>
              <a:rPr lang="en-US" b="1" dirty="0">
                <a:latin typeface="Garamond" panose="02020404030301010803" pitchFamily="18" charset="0"/>
              </a:rPr>
              <a:t>Put yourself in each character’s shoes. </a:t>
            </a:r>
            <a:br>
              <a:rPr lang="en-US" b="1" dirty="0">
                <a:latin typeface="Garamond" panose="02020404030301010803" pitchFamily="18" charset="0"/>
              </a:rPr>
            </a:br>
            <a:r>
              <a:rPr lang="en-US" b="1" dirty="0">
                <a:latin typeface="Garamond" panose="02020404030301010803" pitchFamily="18" charset="0"/>
              </a:rPr>
              <a:t>How does the definition of “success” change?</a:t>
            </a:r>
          </a:p>
          <a:p>
            <a:r>
              <a:rPr lang="en-US" b="1" dirty="0">
                <a:latin typeface="Garamond" panose="02020404030301010803" pitchFamily="18" charset="0"/>
              </a:rPr>
              <a:t>How do you, as the counselor, begin to harmonize </a:t>
            </a:r>
            <a:br>
              <a:rPr lang="en-US" b="1" dirty="0">
                <a:latin typeface="Garamond" panose="02020404030301010803" pitchFamily="18" charset="0"/>
              </a:rPr>
            </a:br>
            <a:r>
              <a:rPr lang="en-US" b="1" dirty="0">
                <a:latin typeface="Garamond" panose="02020404030301010803" pitchFamily="18" charset="0"/>
              </a:rPr>
              <a:t>these various definitions of success for counseling? </a:t>
            </a:r>
          </a:p>
          <a:p>
            <a:r>
              <a:rPr lang="en-US" b="1" u="sng" dirty="0">
                <a:latin typeface="Garamond" panose="02020404030301010803" pitchFamily="18" charset="0"/>
              </a:rPr>
              <a:t>Reality:</a:t>
            </a:r>
            <a:r>
              <a:rPr lang="en-US" b="1" dirty="0">
                <a:latin typeface="Garamond" panose="02020404030301010803" pitchFamily="18" charset="0"/>
              </a:rPr>
              <a:t> The more people who are in the room (literally or consequentially), the more complicated counseling becomes (multiplication, not addition). </a:t>
            </a:r>
          </a:p>
          <a:p>
            <a:r>
              <a:rPr lang="en-US" b="1" dirty="0">
                <a:latin typeface="Garamond" panose="02020404030301010803" pitchFamily="18" charset="0"/>
              </a:rPr>
              <a:t>This is why conflict resolution counseling can feel so difficult; not because the answer is complex, but because the journey has so many obstacles. </a:t>
            </a:r>
          </a:p>
        </p:txBody>
      </p:sp>
      <p:sp>
        <p:nvSpPr>
          <p:cNvPr id="175" name="TITLE TWO"/>
          <p:cNvSpPr txBox="1">
            <a:spLocks noGrp="1"/>
          </p:cNvSpPr>
          <p:nvPr>
            <p:ph type="title"/>
          </p:nvPr>
        </p:nvSpPr>
        <p:spPr>
          <a:xfrm>
            <a:off x="1307866" y="1110820"/>
            <a:ext cx="13703300" cy="1878904"/>
          </a:xfrm>
          <a:prstGeom prst="rect">
            <a:avLst/>
          </a:prstGeom>
        </p:spPr>
        <p:txBody>
          <a:bodyPr>
            <a:normAutofit fontScale="90000"/>
          </a:bodyPr>
          <a:lstStyle/>
          <a:p>
            <a:r>
              <a:rPr lang="en-US" b="1" dirty="0">
                <a:latin typeface="Garamond" panose="02020404030301010803" pitchFamily="18" charset="0"/>
              </a:rPr>
              <a:t>Conflict Resolution:</a:t>
            </a:r>
            <a:br>
              <a:rPr lang="en-US" b="1" dirty="0">
                <a:latin typeface="Garamond" panose="02020404030301010803" pitchFamily="18" charset="0"/>
              </a:rPr>
            </a:br>
            <a:r>
              <a:rPr lang="en-US" b="1" dirty="0">
                <a:solidFill>
                  <a:schemeClr val="accent5">
                    <a:lumMod val="50000"/>
                  </a:schemeClr>
                </a:solidFill>
                <a:latin typeface="Garamond" panose="02020404030301010803" pitchFamily="18" charset="0"/>
              </a:rPr>
              <a:t>A Group Project</a:t>
            </a:r>
            <a:endParaRPr dirty="0">
              <a:solidFill>
                <a:schemeClr val="accent5">
                  <a:lumMod val="50000"/>
                </a:schemeClr>
              </a:solidFill>
              <a:latin typeface="Garamond" panose="02020404030301010803" pitchFamily="18" charset="0"/>
            </a:endParaRPr>
          </a:p>
        </p:txBody>
      </p:sp>
      <p:sp>
        <p:nvSpPr>
          <p:cNvPr id="177" name="Line"/>
          <p:cNvSpPr/>
          <p:nvPr/>
        </p:nvSpPr>
        <p:spPr>
          <a:xfrm>
            <a:off x="1307866" y="7384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78" name="Line"/>
          <p:cNvSpPr/>
          <p:nvPr/>
        </p:nvSpPr>
        <p:spPr>
          <a:xfrm>
            <a:off x="1364274" y="3362121"/>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2" name="Picture 1">
            <a:extLst>
              <a:ext uri="{FF2B5EF4-FFF2-40B4-BE49-F238E27FC236}">
                <a16:creationId xmlns:a16="http://schemas.microsoft.com/office/drawing/2014/main" id="{9899678F-2515-0675-6279-978BE323C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extLst>
      <p:ext uri="{BB962C8B-B14F-4D97-AF65-F5344CB8AC3E}">
        <p14:creationId xmlns:p14="http://schemas.microsoft.com/office/powerpoint/2010/main" val="34955786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Called to counsel keynote blanks-02.png" descr="Called to counsel keynote blanks-02.png"/>
          <p:cNvPicPr>
            <a:picLocks noChangeAspect="1"/>
          </p:cNvPicPr>
          <p:nvPr/>
        </p:nvPicPr>
        <p:blipFill>
          <a:blip r:embed="rId2"/>
          <a:stretch>
            <a:fillRect/>
          </a:stretch>
        </p:blipFill>
        <p:spPr>
          <a:xfrm>
            <a:off x="0" y="-1219159"/>
            <a:ext cx="24384000" cy="13716000"/>
          </a:xfrm>
          <a:prstGeom prst="rect">
            <a:avLst/>
          </a:prstGeom>
          <a:ln w="12700">
            <a:miter lim="400000"/>
          </a:ln>
        </p:spPr>
      </p:pic>
      <p:sp>
        <p:nvSpPr>
          <p:cNvPr id="154" name="Author and Date"/>
          <p:cNvSpPr txBox="1">
            <a:spLocks noGrp="1"/>
          </p:cNvSpPr>
          <p:nvPr>
            <p:ph type="body" idx="21"/>
          </p:nvPr>
        </p:nvSpPr>
        <p:spPr>
          <a:xfrm>
            <a:off x="1561866" y="11141010"/>
            <a:ext cx="21610477" cy="1355832"/>
          </a:xfrm>
          <a:prstGeom prst="rect">
            <a:avLst/>
          </a:prstGeom>
        </p:spPr>
        <p:txBody>
          <a:bodyPr>
            <a:normAutofit/>
          </a:bodyPr>
          <a:lstStyle/>
          <a:p>
            <a:r>
              <a:rPr lang="en-US" sz="6000" b="1" dirty="0">
                <a:latin typeface="Garamond" panose="02020404030301010803" pitchFamily="18" charset="0"/>
              </a:rPr>
              <a:t>Brad Hambrick</a:t>
            </a:r>
            <a:endParaRPr sz="6000" b="1" dirty="0">
              <a:latin typeface="Garamond" panose="02020404030301010803" pitchFamily="18" charset="0"/>
            </a:endParaRPr>
          </a:p>
        </p:txBody>
      </p:sp>
      <p:sp>
        <p:nvSpPr>
          <p:cNvPr id="155" name="SECTION TITLE"/>
          <p:cNvSpPr txBox="1">
            <a:spLocks noGrp="1"/>
          </p:cNvSpPr>
          <p:nvPr>
            <p:ph type="ctrTitle"/>
          </p:nvPr>
        </p:nvSpPr>
        <p:spPr>
          <a:xfrm>
            <a:off x="1206496" y="2574991"/>
            <a:ext cx="21971004" cy="4221643"/>
          </a:xfrm>
          <a:prstGeom prst="rect">
            <a:avLst/>
          </a:prstGeom>
        </p:spPr>
        <p:txBody>
          <a:bodyPr>
            <a:normAutofit/>
          </a:bodyPr>
          <a:lstStyle/>
          <a:p>
            <a:r>
              <a:rPr lang="en-US" sz="9700" b="1" i="0" u="none" strike="noStrike" dirty="0">
                <a:solidFill>
                  <a:srgbClr val="000000"/>
                </a:solidFill>
                <a:effectLst/>
                <a:latin typeface="Garamond" panose="02020404030301010803" pitchFamily="18" charset="0"/>
              </a:rPr>
              <a:t>A Full Journey </a:t>
            </a:r>
            <a:br>
              <a:rPr lang="en-US" sz="9700" b="1" i="0" u="none" strike="noStrike" dirty="0">
                <a:solidFill>
                  <a:srgbClr val="000000"/>
                </a:solidFill>
                <a:effectLst/>
                <a:latin typeface="Garamond" panose="02020404030301010803" pitchFamily="18" charset="0"/>
              </a:rPr>
            </a:br>
            <a:r>
              <a:rPr lang="en-US" sz="9700" b="1" i="0" u="none" strike="noStrike" dirty="0">
                <a:solidFill>
                  <a:srgbClr val="000000"/>
                </a:solidFill>
                <a:effectLst/>
                <a:latin typeface="Garamond" panose="02020404030301010803" pitchFamily="18" charset="0"/>
              </a:rPr>
              <a:t>Perspective on </a:t>
            </a:r>
            <a:br>
              <a:rPr lang="en-US" sz="9700" b="1" i="0" u="none" strike="noStrike" dirty="0">
                <a:solidFill>
                  <a:srgbClr val="000000"/>
                </a:solidFill>
                <a:effectLst/>
                <a:latin typeface="Garamond" panose="02020404030301010803" pitchFamily="18" charset="0"/>
              </a:rPr>
            </a:br>
            <a:r>
              <a:rPr lang="en-US" sz="9700" b="1" i="0" u="none" strike="noStrike" dirty="0">
                <a:solidFill>
                  <a:srgbClr val="000000"/>
                </a:solidFill>
                <a:effectLst/>
                <a:latin typeface="Garamond" panose="02020404030301010803" pitchFamily="18" charset="0"/>
              </a:rPr>
              <a:t>Conflict Resolution</a:t>
            </a:r>
            <a:endParaRPr sz="9700" dirty="0"/>
          </a:p>
        </p:txBody>
      </p:sp>
      <p:sp>
        <p:nvSpPr>
          <p:cNvPr id="156" name="SECTION SUBTITLE"/>
          <p:cNvSpPr txBox="1">
            <a:spLocks noGrp="1"/>
          </p:cNvSpPr>
          <p:nvPr>
            <p:ph type="subTitle" sz="quarter" idx="1"/>
          </p:nvPr>
        </p:nvSpPr>
        <p:spPr>
          <a:xfrm>
            <a:off x="1181214" y="6834928"/>
            <a:ext cx="21971001" cy="1905001"/>
          </a:xfrm>
          <a:prstGeom prst="rect">
            <a:avLst/>
          </a:prstGeom>
        </p:spPr>
        <p:txBody>
          <a:bodyPr>
            <a:normAutofit/>
          </a:bodyPr>
          <a:lstStyle/>
          <a:p>
            <a:r>
              <a:rPr lang="en-US" sz="5400" b="1" dirty="0">
                <a:latin typeface="Garamond" panose="02020404030301010803" pitchFamily="18" charset="0"/>
              </a:rPr>
              <a:t>Conflict Resolution Track; Session One</a:t>
            </a:r>
            <a:endParaRPr sz="5400" b="1" dirty="0"/>
          </a:p>
        </p:txBody>
      </p:sp>
      <p:sp>
        <p:nvSpPr>
          <p:cNvPr id="157" name="Line"/>
          <p:cNvSpPr/>
          <p:nvPr/>
        </p:nvSpPr>
        <p:spPr>
          <a:xfrm>
            <a:off x="1561866" y="2574991"/>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58" name="Line"/>
          <p:cNvSpPr/>
          <p:nvPr/>
        </p:nvSpPr>
        <p:spPr>
          <a:xfrm>
            <a:off x="1231785" y="8340790"/>
            <a:ext cx="13459723"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4" name="Picture 3">
            <a:extLst>
              <a:ext uri="{FF2B5EF4-FFF2-40B4-BE49-F238E27FC236}">
                <a16:creationId xmlns:a16="http://schemas.microsoft.com/office/drawing/2014/main" id="{A66D8D8F-7648-BE00-DB0B-748AA3C4B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14710" y="11433305"/>
            <a:ext cx="2182911" cy="149009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Bullet point one…"/>
          <p:cNvSpPr txBox="1">
            <a:spLocks noGrp="1"/>
          </p:cNvSpPr>
          <p:nvPr>
            <p:ph type="body" sz="half" idx="1"/>
          </p:nvPr>
        </p:nvSpPr>
        <p:spPr>
          <a:xfrm>
            <a:off x="777240" y="4114801"/>
            <a:ext cx="12811759" cy="9169399"/>
          </a:xfrm>
          <a:prstGeom prst="rect">
            <a:avLst/>
          </a:prstGeom>
        </p:spPr>
        <p:txBody>
          <a:bodyPr>
            <a:normAutofit lnSpcReduction="10000"/>
          </a:bodyPr>
          <a:lstStyle/>
          <a:p>
            <a:pPr>
              <a:lnSpc>
                <a:spcPct val="100000"/>
              </a:lnSpc>
              <a:spcBef>
                <a:spcPts val="600"/>
              </a:spcBef>
            </a:pPr>
            <a:r>
              <a:rPr lang="en-US" sz="6600" b="1" dirty="0">
                <a:latin typeface="Garamond" panose="02020404030301010803" pitchFamily="18" charset="0"/>
              </a:rPr>
              <a:t>“Resolved”</a:t>
            </a:r>
            <a:r>
              <a:rPr lang="en-US" sz="6600" dirty="0">
                <a:latin typeface="Garamond" panose="02020404030301010803" pitchFamily="18" charset="0"/>
              </a:rPr>
              <a:t> is a counseling word that sounds substantive but often means nothing. </a:t>
            </a:r>
          </a:p>
          <a:p>
            <a:pPr>
              <a:lnSpc>
                <a:spcPct val="100000"/>
              </a:lnSpc>
              <a:spcBef>
                <a:spcPts val="600"/>
              </a:spcBef>
            </a:pPr>
            <a:r>
              <a:rPr lang="en-US" sz="6600" dirty="0">
                <a:latin typeface="Garamond" panose="02020404030301010803" pitchFamily="18" charset="0"/>
              </a:rPr>
              <a:t>We will use the image of </a:t>
            </a:r>
            <a:r>
              <a:rPr lang="en-US" sz="6600" b="1" dirty="0">
                <a:latin typeface="Garamond" panose="02020404030301010803" pitchFamily="18" charset="0"/>
              </a:rPr>
              <a:t>journey</a:t>
            </a:r>
            <a:r>
              <a:rPr lang="en-US" sz="6600" dirty="0">
                <a:latin typeface="Garamond" panose="02020404030301010803" pitchFamily="18" charset="0"/>
              </a:rPr>
              <a:t>.</a:t>
            </a:r>
          </a:p>
          <a:p>
            <a:pPr>
              <a:lnSpc>
                <a:spcPct val="100000"/>
              </a:lnSpc>
              <a:spcBef>
                <a:spcPts val="600"/>
              </a:spcBef>
            </a:pPr>
            <a:r>
              <a:rPr lang="en-US" sz="6600" dirty="0">
                <a:latin typeface="Garamond" panose="02020404030301010803" pitchFamily="18" charset="0"/>
              </a:rPr>
              <a:t>A journey from an </a:t>
            </a:r>
            <a:br>
              <a:rPr lang="en-US" sz="6600" dirty="0">
                <a:latin typeface="Garamond" panose="02020404030301010803" pitchFamily="18" charset="0"/>
              </a:rPr>
            </a:br>
            <a:r>
              <a:rPr lang="en-US" sz="6600" b="1" dirty="0">
                <a:latin typeface="Garamond" panose="02020404030301010803" pitchFamily="18" charset="0"/>
              </a:rPr>
              <a:t>old, comfortable normal </a:t>
            </a:r>
            <a:br>
              <a:rPr lang="en-US" sz="6600" b="1" dirty="0">
                <a:latin typeface="Garamond" panose="02020404030301010803" pitchFamily="18" charset="0"/>
              </a:rPr>
            </a:br>
            <a:r>
              <a:rPr lang="en-US" sz="6600" dirty="0">
                <a:latin typeface="Garamond" panose="02020404030301010803" pitchFamily="18" charset="0"/>
              </a:rPr>
              <a:t>to a </a:t>
            </a:r>
            <a:r>
              <a:rPr lang="en-US" sz="6600" b="1" dirty="0">
                <a:latin typeface="Garamond" panose="02020404030301010803" pitchFamily="18" charset="0"/>
              </a:rPr>
              <a:t>new, satisfying normal</a:t>
            </a:r>
            <a:r>
              <a:rPr lang="en-US" sz="6600" dirty="0">
                <a:latin typeface="Garamond" panose="02020404030301010803" pitchFamily="18" charset="0"/>
              </a:rPr>
              <a:t>. </a:t>
            </a:r>
          </a:p>
          <a:p>
            <a:pPr>
              <a:lnSpc>
                <a:spcPct val="100000"/>
              </a:lnSpc>
              <a:spcBef>
                <a:spcPts val="600"/>
              </a:spcBef>
            </a:pPr>
            <a:r>
              <a:rPr lang="en-US" sz="6600" dirty="0">
                <a:latin typeface="Garamond" panose="02020404030301010803" pitchFamily="18" charset="0"/>
              </a:rPr>
              <a:t>That is how we are using “</a:t>
            </a:r>
            <a:r>
              <a:rPr lang="en-US" sz="6600" b="1" dirty="0">
                <a:latin typeface="Garamond" panose="02020404030301010803" pitchFamily="18" charset="0"/>
              </a:rPr>
              <a:t>resolved</a:t>
            </a:r>
            <a:r>
              <a:rPr lang="en-US" sz="6600" dirty="0">
                <a:latin typeface="Garamond" panose="02020404030301010803" pitchFamily="18" charset="0"/>
              </a:rPr>
              <a:t>” to describe conflict.</a:t>
            </a:r>
          </a:p>
        </p:txBody>
      </p:sp>
      <p:sp>
        <p:nvSpPr>
          <p:cNvPr id="169" name="TITLE TWO"/>
          <p:cNvSpPr txBox="1">
            <a:spLocks noGrp="1"/>
          </p:cNvSpPr>
          <p:nvPr>
            <p:ph type="title"/>
          </p:nvPr>
        </p:nvSpPr>
        <p:spPr>
          <a:xfrm>
            <a:off x="1231785" y="1431337"/>
            <a:ext cx="9779000" cy="1435100"/>
          </a:xfrm>
          <a:prstGeom prst="rect">
            <a:avLst/>
          </a:prstGeom>
        </p:spPr>
        <p:txBody>
          <a:bodyPr>
            <a:normAutofit fontScale="90000"/>
          </a:bodyPr>
          <a:lstStyle/>
          <a:p>
            <a:r>
              <a:rPr lang="en-US" b="1" dirty="0">
                <a:latin typeface="Garamond" panose="02020404030301010803" pitchFamily="18" charset="0"/>
              </a:rPr>
              <a:t>What is Conflict </a:t>
            </a:r>
            <a:r>
              <a:rPr lang="en-US" i="1" dirty="0">
                <a:solidFill>
                  <a:srgbClr val="FF0000"/>
                </a:solidFill>
                <a:latin typeface="Garamond" panose="02020404030301010803" pitchFamily="18" charset="0"/>
              </a:rPr>
              <a:t>Resolution</a:t>
            </a:r>
            <a:r>
              <a:rPr lang="en-US" b="1" dirty="0">
                <a:latin typeface="Garamond" panose="02020404030301010803" pitchFamily="18" charset="0"/>
              </a:rPr>
              <a:t>?</a:t>
            </a:r>
            <a:endParaRPr dirty="0">
              <a:latin typeface="Garamond" panose="02020404030301010803" pitchFamily="18" charset="0"/>
            </a:endParaRPr>
          </a:p>
        </p:txBody>
      </p:sp>
      <p:sp>
        <p:nvSpPr>
          <p:cNvPr id="170" name="Line"/>
          <p:cNvSpPr/>
          <p:nvPr/>
        </p:nvSpPr>
        <p:spPr>
          <a:xfrm>
            <a:off x="1307866" y="9416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71" name="Line"/>
          <p:cNvSpPr/>
          <p:nvPr/>
        </p:nvSpPr>
        <p:spPr>
          <a:xfrm>
            <a:off x="1231785" y="3490619"/>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5" name="Picture Placeholder 4" descr="Calendar&#10;&#10;Description automatically generated">
            <a:extLst>
              <a:ext uri="{FF2B5EF4-FFF2-40B4-BE49-F238E27FC236}">
                <a16:creationId xmlns:a16="http://schemas.microsoft.com/office/drawing/2014/main" id="{FDB992E3-DE1A-20FC-8AFA-C4905A8441AB}"/>
              </a:ext>
            </a:extLst>
          </p:cNvPr>
          <p:cNvPicPr>
            <a:picLocks noGrp="1" noChangeAspect="1"/>
          </p:cNvPicPr>
          <p:nvPr>
            <p:ph type="pic" idx="22"/>
          </p:nvPr>
        </p:nvPicPr>
        <p:blipFill>
          <a:blip r:embed="rId2">
            <a:extLst>
              <a:ext uri="{28A0092B-C50C-407E-A947-70E740481C1C}">
                <a14:useLocalDpi xmlns:a14="http://schemas.microsoft.com/office/drawing/2010/main" val="0"/>
              </a:ext>
            </a:extLst>
          </a:blip>
          <a:srcRect t="5710" b="5710"/>
          <a:stretch>
            <a:fillRect/>
          </a:stretch>
        </p:blipFill>
        <p:spPr>
          <a:xfrm>
            <a:off x="14059473" y="338666"/>
            <a:ext cx="9779001" cy="13038668"/>
          </a:xfr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Called to counsel keynote blanks-01.jpg" descr="Called to counsel keynote blanks-01.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92" name="Lorem ipsum dolor sit amet, consectetur adipiscing elit. Cras justo odio, dapibus ac facilisis in, egestas eget quam Ipsum magna egestas."/>
          <p:cNvSpPr txBox="1">
            <a:spLocks noGrp="1"/>
          </p:cNvSpPr>
          <p:nvPr>
            <p:ph type="body" idx="1"/>
          </p:nvPr>
        </p:nvSpPr>
        <p:spPr>
          <a:xfrm>
            <a:off x="1206500" y="916014"/>
            <a:ext cx="21971000" cy="12291986"/>
          </a:xfrm>
          <a:prstGeom prst="rect">
            <a:avLst/>
          </a:prstGeom>
        </p:spPr>
        <p:txBody>
          <a:bodyPr>
            <a:normAutofit/>
          </a:bodyPr>
          <a:lstStyle>
            <a:lvl1pPr marL="0" indent="0" algn="ctr">
              <a:buSzTx/>
              <a:buNone/>
              <a:defRPr sz="6800">
                <a:solidFill>
                  <a:srgbClr val="FFFFFF"/>
                </a:solidFill>
              </a:defRPr>
            </a:lvl1pPr>
          </a:lstStyle>
          <a:p>
            <a:r>
              <a:rPr lang="en-US" sz="8000" b="1" dirty="0">
                <a:latin typeface="Garamond" panose="02020404030301010803" pitchFamily="18" charset="0"/>
              </a:rPr>
              <a:t>Ezra 3:10b-13a</a:t>
            </a:r>
          </a:p>
          <a:p>
            <a:r>
              <a:rPr lang="en-US" sz="8000" b="1" dirty="0">
                <a:latin typeface="Garamond" panose="02020404030301010803" pitchFamily="18" charset="0"/>
              </a:rPr>
              <a:t>“…And all the people shouted with a great shout when they praised the Lord, because the foundation of the house of the Lord was laid. But many of the priests and Levites who had seen the first house, wept with a loud voice when they saw the foundation of this house being laid, though many shouted aloud for joy, so that the people could not distinguish the sound of the joyful shout from  the sound of the people’s weeping…” </a:t>
            </a:r>
            <a:endParaRPr sz="8000" b="1" dirty="0">
              <a:latin typeface="Garamond" panose="02020404030301010803" pitchFamily="18" charset="0"/>
            </a:endParaRPr>
          </a:p>
        </p:txBody>
      </p:sp>
      <p:pic>
        <p:nvPicPr>
          <p:cNvPr id="2" name="Picture 1">
            <a:extLst>
              <a:ext uri="{FF2B5EF4-FFF2-40B4-BE49-F238E27FC236}">
                <a16:creationId xmlns:a16="http://schemas.microsoft.com/office/drawing/2014/main" id="{71C2C4AD-7F87-8800-6F58-FAFC037E2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309894"/>
            <a:ext cx="2182911" cy="1490092"/>
          </a:xfrm>
          <a:prstGeom prst="rect">
            <a:avLst/>
          </a:prstGeom>
        </p:spPr>
      </p:pic>
    </p:spTree>
    <p:extLst>
      <p:ext uri="{BB962C8B-B14F-4D97-AF65-F5344CB8AC3E}">
        <p14:creationId xmlns:p14="http://schemas.microsoft.com/office/powerpoint/2010/main" val="36953159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alled to counsel keynote blanks-04.png" descr="Called to counsel keynote blanks-04.png"/>
          <p:cNvPicPr>
            <a:picLocks noChangeAspect="1"/>
          </p:cNvPicPr>
          <p:nvPr/>
        </p:nvPicPr>
        <p:blipFill>
          <a:blip r:embed="rId2"/>
          <a:stretch>
            <a:fillRect/>
          </a:stretch>
        </p:blipFill>
        <p:spPr>
          <a:xfrm>
            <a:off x="1364274" y="-1787008"/>
            <a:ext cx="24384001" cy="13716001"/>
          </a:xfrm>
          <a:prstGeom prst="rect">
            <a:avLst/>
          </a:prstGeom>
          <a:ln w="12700">
            <a:miter lim="400000"/>
          </a:ln>
        </p:spPr>
      </p:pic>
      <p:sp>
        <p:nvSpPr>
          <p:cNvPr id="174" name="Bullet point one…"/>
          <p:cNvSpPr txBox="1">
            <a:spLocks noGrp="1"/>
          </p:cNvSpPr>
          <p:nvPr>
            <p:ph type="body" idx="1"/>
          </p:nvPr>
        </p:nvSpPr>
        <p:spPr>
          <a:xfrm>
            <a:off x="1206500" y="4726381"/>
            <a:ext cx="17564100" cy="7778135"/>
          </a:xfrm>
          <a:prstGeom prst="rect">
            <a:avLst/>
          </a:prstGeom>
        </p:spPr>
        <p:txBody>
          <a:bodyPr/>
          <a:lstStyle/>
          <a:p>
            <a:r>
              <a:rPr lang="en-US" b="1" dirty="0">
                <a:latin typeface="Garamond" panose="02020404030301010803" pitchFamily="18" charset="0"/>
              </a:rPr>
              <a:t>First appointments often feel like being in a cash booth with money flying everywhere and we’re not sure what to grab. </a:t>
            </a:r>
          </a:p>
          <a:p>
            <a:r>
              <a:rPr lang="en-US" b="1" dirty="0">
                <a:latin typeface="Garamond" panose="02020404030301010803" pitchFamily="18" charset="0"/>
              </a:rPr>
              <a:t>This track is meant to help you be more strategic in counseling cases involving conflict resolution rather than hoping the counselee(s) auto-structure their case for you. </a:t>
            </a:r>
          </a:p>
        </p:txBody>
      </p:sp>
      <p:sp>
        <p:nvSpPr>
          <p:cNvPr id="175" name="TITLE TWO"/>
          <p:cNvSpPr txBox="1">
            <a:spLocks noGrp="1"/>
          </p:cNvSpPr>
          <p:nvPr>
            <p:ph type="title"/>
          </p:nvPr>
        </p:nvSpPr>
        <p:spPr>
          <a:xfrm>
            <a:off x="1206500" y="1308099"/>
            <a:ext cx="13703300" cy="2411119"/>
          </a:xfrm>
          <a:prstGeom prst="rect">
            <a:avLst/>
          </a:prstGeom>
        </p:spPr>
        <p:txBody>
          <a:bodyPr>
            <a:normAutofit/>
          </a:bodyPr>
          <a:lstStyle/>
          <a:p>
            <a:r>
              <a:rPr lang="en-US" b="1" dirty="0">
                <a:latin typeface="Garamond" panose="02020404030301010803" pitchFamily="18" charset="0"/>
              </a:rPr>
              <a:t>Stepping into Relational Chaos</a:t>
            </a:r>
            <a:endParaRPr dirty="0">
              <a:latin typeface="Garamond" panose="02020404030301010803" pitchFamily="18" charset="0"/>
            </a:endParaRPr>
          </a:p>
        </p:txBody>
      </p:sp>
      <p:sp>
        <p:nvSpPr>
          <p:cNvPr id="177" name="Line"/>
          <p:cNvSpPr/>
          <p:nvPr/>
        </p:nvSpPr>
        <p:spPr>
          <a:xfrm>
            <a:off x="1307866" y="9416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78" name="Line"/>
          <p:cNvSpPr/>
          <p:nvPr/>
        </p:nvSpPr>
        <p:spPr>
          <a:xfrm>
            <a:off x="1231785" y="3490619"/>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2" name="Picture 1">
            <a:extLst>
              <a:ext uri="{FF2B5EF4-FFF2-40B4-BE49-F238E27FC236}">
                <a16:creationId xmlns:a16="http://schemas.microsoft.com/office/drawing/2014/main" id="{9899678F-2515-0675-6279-978BE323C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alled to counsel keynote blanks-04.png" descr="Called to counsel keynote blanks-04.png"/>
          <p:cNvPicPr>
            <a:picLocks noChangeAspect="1"/>
          </p:cNvPicPr>
          <p:nvPr/>
        </p:nvPicPr>
        <p:blipFill>
          <a:blip r:embed="rId2"/>
          <a:stretch>
            <a:fillRect/>
          </a:stretch>
        </p:blipFill>
        <p:spPr>
          <a:xfrm>
            <a:off x="1364274" y="-1787008"/>
            <a:ext cx="24384001" cy="13716001"/>
          </a:xfrm>
          <a:prstGeom prst="rect">
            <a:avLst/>
          </a:prstGeom>
          <a:ln w="12700">
            <a:miter lim="400000"/>
          </a:ln>
        </p:spPr>
      </p:pic>
      <p:sp>
        <p:nvSpPr>
          <p:cNvPr id="174" name="Bullet point one…"/>
          <p:cNvSpPr txBox="1">
            <a:spLocks noGrp="1"/>
          </p:cNvSpPr>
          <p:nvPr>
            <p:ph type="body" idx="1"/>
          </p:nvPr>
        </p:nvSpPr>
        <p:spPr>
          <a:xfrm>
            <a:off x="1206500" y="3808130"/>
            <a:ext cx="17665700" cy="9171267"/>
          </a:xfrm>
          <a:prstGeom prst="rect">
            <a:avLst/>
          </a:prstGeom>
        </p:spPr>
        <p:txBody>
          <a:bodyPr>
            <a:normAutofit/>
          </a:bodyPr>
          <a:lstStyle/>
          <a:p>
            <a:pPr marL="228600" indent="0" rtl="0" fontAlgn="base">
              <a:spcBef>
                <a:spcPts val="0"/>
              </a:spcBef>
              <a:spcAft>
                <a:spcPts val="0"/>
              </a:spcAft>
              <a:buNone/>
            </a:pPr>
            <a:r>
              <a:rPr lang="en-US" b="1" i="0" u="none" strike="noStrike" dirty="0">
                <a:solidFill>
                  <a:srgbClr val="C00000"/>
                </a:solidFill>
                <a:effectLst/>
                <a:latin typeface="Garamond" panose="02020404030301010803" pitchFamily="18" charset="0"/>
              </a:rPr>
              <a:t>Before Counseling Begins</a:t>
            </a:r>
          </a:p>
          <a:p>
            <a:pPr marL="1371600" indent="-1143000" rtl="0" fontAlgn="base">
              <a:spcBef>
                <a:spcPts val="0"/>
              </a:spcBef>
              <a:spcAft>
                <a:spcPts val="0"/>
              </a:spcAft>
              <a:buFont typeface="+mj-lt"/>
              <a:buAutoNum type="arabicPeriod"/>
            </a:pPr>
            <a:r>
              <a:rPr lang="en-US" b="1" i="0" u="none" strike="noStrike" dirty="0">
                <a:solidFill>
                  <a:srgbClr val="000000"/>
                </a:solidFill>
                <a:effectLst/>
                <a:latin typeface="Garamond" panose="02020404030301010803" pitchFamily="18" charset="0"/>
              </a:rPr>
              <a:t>A Full Journey Perspective (Hambrick)</a:t>
            </a:r>
            <a:endParaRPr lang="en-US" b="1" dirty="0">
              <a:solidFill>
                <a:srgbClr val="000000"/>
              </a:solidFill>
              <a:latin typeface="Garamond" panose="02020404030301010803" pitchFamily="18" charset="0"/>
            </a:endParaRPr>
          </a:p>
          <a:p>
            <a:pPr marL="1371600" indent="-1143000" rtl="0" fontAlgn="base">
              <a:spcBef>
                <a:spcPts val="0"/>
              </a:spcBef>
              <a:spcAft>
                <a:spcPts val="0"/>
              </a:spcAft>
              <a:buFont typeface="+mj-lt"/>
              <a:buAutoNum type="arabicPeriod"/>
            </a:pPr>
            <a:r>
              <a:rPr lang="en-US" b="1" i="0" u="none" strike="noStrike" dirty="0">
                <a:solidFill>
                  <a:srgbClr val="000000"/>
                </a:solidFill>
                <a:effectLst/>
                <a:latin typeface="Garamond" panose="02020404030301010803" pitchFamily="18" charset="0"/>
              </a:rPr>
              <a:t>Whole Person Care (Broom)</a:t>
            </a:r>
          </a:p>
          <a:p>
            <a:pPr marL="228600" indent="0" rtl="0" fontAlgn="base">
              <a:spcBef>
                <a:spcPts val="0"/>
              </a:spcBef>
              <a:spcAft>
                <a:spcPts val="0"/>
              </a:spcAft>
              <a:buNone/>
            </a:pPr>
            <a:endParaRPr lang="en-US" dirty="0">
              <a:latin typeface="Garamond" panose="02020404030301010803" pitchFamily="18" charset="0"/>
            </a:endParaRPr>
          </a:p>
          <a:p>
            <a:pPr marL="228600" indent="0" rtl="0" fontAlgn="base">
              <a:spcBef>
                <a:spcPts val="0"/>
              </a:spcBef>
              <a:spcAft>
                <a:spcPts val="0"/>
              </a:spcAft>
              <a:buNone/>
            </a:pPr>
            <a:r>
              <a:rPr lang="en-US" b="1" i="0" u="none" strike="noStrike" dirty="0">
                <a:solidFill>
                  <a:srgbClr val="C00000"/>
                </a:solidFill>
                <a:effectLst/>
                <a:latin typeface="Garamond" panose="02020404030301010803" pitchFamily="18" charset="0"/>
              </a:rPr>
              <a:t>During Counseling Sessions</a:t>
            </a:r>
          </a:p>
          <a:p>
            <a:pPr marL="228600" indent="0" rtl="0" fontAlgn="base">
              <a:spcBef>
                <a:spcPts val="0"/>
              </a:spcBef>
              <a:spcAft>
                <a:spcPts val="0"/>
              </a:spcAft>
              <a:buNone/>
            </a:pPr>
            <a:r>
              <a:rPr lang="en-US" sz="6600" b="1" i="0" u="none" strike="noStrike" dirty="0">
                <a:solidFill>
                  <a:srgbClr val="000000"/>
                </a:solidFill>
                <a:effectLst/>
                <a:latin typeface="Garamond" panose="02020404030301010803" pitchFamily="18" charset="0"/>
              </a:rPr>
              <a:t>3.  Perspective Taking in Conflict (Pierre)</a:t>
            </a:r>
            <a:endParaRPr lang="en-US" sz="6600" b="1" dirty="0">
              <a:latin typeface="Garamond" panose="02020404030301010803" pitchFamily="18" charset="0"/>
            </a:endParaRPr>
          </a:p>
          <a:p>
            <a:pPr marL="1371600" indent="-1143000" rtl="0" fontAlgn="base">
              <a:spcBef>
                <a:spcPts val="0"/>
              </a:spcBef>
              <a:spcAft>
                <a:spcPts val="0"/>
              </a:spcAft>
              <a:buAutoNum type="arabicPeriod" startAt="4"/>
            </a:pPr>
            <a:r>
              <a:rPr lang="en-US" sz="6600" b="1" dirty="0">
                <a:solidFill>
                  <a:srgbClr val="000000"/>
                </a:solidFill>
                <a:latin typeface="Garamond" panose="02020404030301010803" pitchFamily="18" charset="0"/>
              </a:rPr>
              <a:t>A Process for Navigating Conflict (Broom)</a:t>
            </a:r>
          </a:p>
          <a:p>
            <a:pPr marL="1371600" indent="-1143000" fontAlgn="base">
              <a:spcBef>
                <a:spcPts val="0"/>
              </a:spcBef>
              <a:buFontTx/>
              <a:buAutoNum type="arabicPeriod" startAt="4"/>
            </a:pPr>
            <a:r>
              <a:rPr lang="en-US" sz="6600" b="1" i="0" u="none" strike="noStrike" dirty="0">
                <a:solidFill>
                  <a:srgbClr val="000000"/>
                </a:solidFill>
                <a:effectLst/>
                <a:latin typeface="Garamond" panose="02020404030301010803" pitchFamily="18" charset="0"/>
              </a:rPr>
              <a:t>Forgiveness: A Pivotal Point in the Story (Hambrick) </a:t>
            </a:r>
          </a:p>
        </p:txBody>
      </p:sp>
      <p:sp>
        <p:nvSpPr>
          <p:cNvPr id="175" name="TITLE TWO"/>
          <p:cNvSpPr txBox="1">
            <a:spLocks noGrp="1"/>
          </p:cNvSpPr>
          <p:nvPr>
            <p:ph type="title"/>
          </p:nvPr>
        </p:nvSpPr>
        <p:spPr>
          <a:xfrm>
            <a:off x="1231785" y="1238256"/>
            <a:ext cx="13703300" cy="2411119"/>
          </a:xfrm>
          <a:prstGeom prst="rect">
            <a:avLst/>
          </a:prstGeom>
        </p:spPr>
        <p:txBody>
          <a:bodyPr>
            <a:normAutofit/>
          </a:bodyPr>
          <a:lstStyle/>
          <a:p>
            <a:r>
              <a:rPr lang="en-US" b="1" dirty="0">
                <a:latin typeface="Garamond" panose="02020404030301010803" pitchFamily="18" charset="0"/>
              </a:rPr>
              <a:t>The “Journey” </a:t>
            </a:r>
            <a:br>
              <a:rPr lang="en-US" b="1" dirty="0">
                <a:latin typeface="Garamond" panose="02020404030301010803" pitchFamily="18" charset="0"/>
              </a:rPr>
            </a:br>
            <a:r>
              <a:rPr lang="en-US" b="1" dirty="0">
                <a:latin typeface="Garamond" panose="02020404030301010803" pitchFamily="18" charset="0"/>
              </a:rPr>
              <a:t>of Our Track </a:t>
            </a:r>
            <a:r>
              <a:rPr lang="en-US" dirty="0" err="1">
                <a:latin typeface="Garamond" panose="02020404030301010803" pitchFamily="18" charset="0"/>
              </a:rPr>
              <a:t>i</a:t>
            </a:r>
            <a:r>
              <a:rPr lang="en-US" b="1" dirty="0">
                <a:latin typeface="Garamond" panose="02020404030301010803" pitchFamily="18" charset="0"/>
              </a:rPr>
              <a:t> </a:t>
            </a:r>
            <a:endParaRPr dirty="0">
              <a:latin typeface="Garamond" panose="02020404030301010803" pitchFamily="18" charset="0"/>
            </a:endParaRPr>
          </a:p>
        </p:txBody>
      </p:sp>
      <p:sp>
        <p:nvSpPr>
          <p:cNvPr id="177" name="Line"/>
          <p:cNvSpPr/>
          <p:nvPr/>
        </p:nvSpPr>
        <p:spPr>
          <a:xfrm>
            <a:off x="1307866" y="9416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78" name="Line"/>
          <p:cNvSpPr/>
          <p:nvPr/>
        </p:nvSpPr>
        <p:spPr>
          <a:xfrm>
            <a:off x="1231785" y="3490619"/>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2" name="Picture 1">
            <a:extLst>
              <a:ext uri="{FF2B5EF4-FFF2-40B4-BE49-F238E27FC236}">
                <a16:creationId xmlns:a16="http://schemas.microsoft.com/office/drawing/2014/main" id="{9899678F-2515-0675-6279-978BE323C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extLst>
      <p:ext uri="{BB962C8B-B14F-4D97-AF65-F5344CB8AC3E}">
        <p14:creationId xmlns:p14="http://schemas.microsoft.com/office/powerpoint/2010/main" val="38946340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alled to counsel keynote blanks-04.png" descr="Called to counsel keynote blanks-04.png"/>
          <p:cNvPicPr>
            <a:picLocks noChangeAspect="1"/>
          </p:cNvPicPr>
          <p:nvPr/>
        </p:nvPicPr>
        <p:blipFill>
          <a:blip r:embed="rId2"/>
          <a:stretch>
            <a:fillRect/>
          </a:stretch>
        </p:blipFill>
        <p:spPr>
          <a:xfrm>
            <a:off x="1364274" y="-1787008"/>
            <a:ext cx="24384001" cy="13716001"/>
          </a:xfrm>
          <a:prstGeom prst="rect">
            <a:avLst/>
          </a:prstGeom>
          <a:ln w="12700">
            <a:miter lim="400000"/>
          </a:ln>
        </p:spPr>
      </p:pic>
      <p:sp>
        <p:nvSpPr>
          <p:cNvPr id="174" name="Bullet point one…"/>
          <p:cNvSpPr txBox="1">
            <a:spLocks noGrp="1"/>
          </p:cNvSpPr>
          <p:nvPr>
            <p:ph type="body" idx="1"/>
          </p:nvPr>
        </p:nvSpPr>
        <p:spPr>
          <a:xfrm>
            <a:off x="1206500" y="4318005"/>
            <a:ext cx="19316700" cy="8661392"/>
          </a:xfrm>
          <a:prstGeom prst="rect">
            <a:avLst/>
          </a:prstGeom>
        </p:spPr>
        <p:txBody>
          <a:bodyPr>
            <a:normAutofit/>
          </a:bodyPr>
          <a:lstStyle/>
          <a:p>
            <a:pPr marL="228600" indent="0" rtl="0" fontAlgn="base">
              <a:spcBef>
                <a:spcPts val="0"/>
              </a:spcBef>
              <a:spcAft>
                <a:spcPts val="0"/>
              </a:spcAft>
              <a:buNone/>
            </a:pPr>
            <a:r>
              <a:rPr lang="en-US" sz="7200" b="1" i="0" u="none" strike="noStrike" dirty="0">
                <a:solidFill>
                  <a:srgbClr val="C00000"/>
                </a:solidFill>
                <a:effectLst/>
                <a:latin typeface="Garamond" panose="02020404030301010803" pitchFamily="18" charset="0"/>
              </a:rPr>
              <a:t>Living After “Resolved”</a:t>
            </a:r>
            <a:endParaRPr lang="en-US" sz="7200" i="0" u="none" strike="noStrike" dirty="0">
              <a:solidFill>
                <a:srgbClr val="000000"/>
              </a:solidFill>
              <a:effectLst/>
              <a:latin typeface="Garamond" panose="02020404030301010803" pitchFamily="18" charset="0"/>
            </a:endParaRPr>
          </a:p>
          <a:p>
            <a:pPr marL="228600" indent="0" rtl="0" fontAlgn="base">
              <a:spcBef>
                <a:spcPts val="0"/>
              </a:spcBef>
              <a:spcAft>
                <a:spcPts val="0"/>
              </a:spcAft>
              <a:buNone/>
            </a:pPr>
            <a:r>
              <a:rPr lang="en-US" sz="7200" b="1" i="0" u="none" strike="noStrike" dirty="0">
                <a:solidFill>
                  <a:srgbClr val="000000"/>
                </a:solidFill>
                <a:effectLst/>
                <a:latin typeface="Garamond" panose="02020404030301010803" pitchFamily="18" charset="0"/>
              </a:rPr>
              <a:t>6. The Unpleasant Side of Rom. 12:18 (Wilson)</a:t>
            </a:r>
          </a:p>
          <a:p>
            <a:pPr marL="228600" indent="0" rtl="0" fontAlgn="base">
              <a:spcBef>
                <a:spcPts val="0"/>
              </a:spcBef>
              <a:spcAft>
                <a:spcPts val="0"/>
              </a:spcAft>
              <a:buNone/>
            </a:pPr>
            <a:endParaRPr lang="en-US" sz="7200" dirty="0">
              <a:latin typeface="Garamond" panose="02020404030301010803" pitchFamily="18" charset="0"/>
            </a:endParaRPr>
          </a:p>
          <a:p>
            <a:pPr marL="228600" indent="0" rtl="0" fontAlgn="base">
              <a:spcBef>
                <a:spcPts val="0"/>
              </a:spcBef>
              <a:spcAft>
                <a:spcPts val="0"/>
              </a:spcAft>
              <a:buNone/>
            </a:pPr>
            <a:r>
              <a:rPr lang="en-US" sz="7200" b="1" i="0" u="none" strike="noStrike" dirty="0">
                <a:solidFill>
                  <a:srgbClr val="C00000"/>
                </a:solidFill>
                <a:effectLst/>
                <a:latin typeface="Garamond" panose="02020404030301010803" pitchFamily="18" charset="0"/>
              </a:rPr>
              <a:t>Through the Counselor’s Eyes</a:t>
            </a:r>
          </a:p>
          <a:p>
            <a:pPr marL="228600" indent="0" rtl="0" fontAlgn="base">
              <a:spcBef>
                <a:spcPts val="0"/>
              </a:spcBef>
              <a:spcAft>
                <a:spcPts val="0"/>
              </a:spcAft>
              <a:buNone/>
            </a:pPr>
            <a:r>
              <a:rPr lang="en-US" sz="7200" b="1" i="0" u="none" strike="noStrike" dirty="0">
                <a:solidFill>
                  <a:srgbClr val="000000"/>
                </a:solidFill>
                <a:effectLst/>
                <a:latin typeface="Garamond" panose="02020404030301010803" pitchFamily="18" charset="0"/>
              </a:rPr>
              <a:t>7. The Redemptive Value of Conflict Done Well (Team Testimonies)</a:t>
            </a:r>
          </a:p>
          <a:p>
            <a:pPr marL="228600" indent="0" rtl="0" fontAlgn="base">
              <a:spcBef>
                <a:spcPts val="0"/>
              </a:spcBef>
              <a:spcAft>
                <a:spcPts val="0"/>
              </a:spcAft>
              <a:buNone/>
            </a:pPr>
            <a:r>
              <a:rPr lang="en-US" sz="7200" b="1" i="0" u="none" strike="noStrike" dirty="0">
                <a:solidFill>
                  <a:srgbClr val="000000"/>
                </a:solidFill>
                <a:effectLst/>
                <a:latin typeface="Garamond" panose="02020404030301010803" pitchFamily="18" charset="0"/>
              </a:rPr>
              <a:t>8. The Experience of the Counselor </a:t>
            </a:r>
            <a:r>
              <a:rPr lang="en-US" sz="7200" b="1" dirty="0">
                <a:latin typeface="Garamond" panose="02020404030301010803" pitchFamily="18" charset="0"/>
              </a:rPr>
              <a:t>while</a:t>
            </a:r>
            <a:r>
              <a:rPr lang="en-US" sz="7200" b="1" i="0" u="none" strike="noStrike" dirty="0">
                <a:solidFill>
                  <a:srgbClr val="000000"/>
                </a:solidFill>
                <a:effectLst/>
                <a:latin typeface="Garamond" panose="02020404030301010803" pitchFamily="18" charset="0"/>
              </a:rPr>
              <a:t> Counseling Conflict (Team Panel Discussion) </a:t>
            </a:r>
          </a:p>
        </p:txBody>
      </p:sp>
      <p:sp>
        <p:nvSpPr>
          <p:cNvPr id="175" name="TITLE TWO"/>
          <p:cNvSpPr txBox="1">
            <a:spLocks noGrp="1"/>
          </p:cNvSpPr>
          <p:nvPr>
            <p:ph type="title"/>
          </p:nvPr>
        </p:nvSpPr>
        <p:spPr>
          <a:xfrm>
            <a:off x="1231785" y="1229313"/>
            <a:ext cx="13703300" cy="2411119"/>
          </a:xfrm>
          <a:prstGeom prst="rect">
            <a:avLst/>
          </a:prstGeom>
        </p:spPr>
        <p:txBody>
          <a:bodyPr>
            <a:normAutofit/>
          </a:bodyPr>
          <a:lstStyle/>
          <a:p>
            <a:r>
              <a:rPr lang="en-US" b="1" dirty="0">
                <a:latin typeface="Garamond" panose="02020404030301010803" pitchFamily="18" charset="0"/>
              </a:rPr>
              <a:t>The “Journey” </a:t>
            </a:r>
            <a:br>
              <a:rPr lang="en-US" b="1" dirty="0">
                <a:latin typeface="Garamond" panose="02020404030301010803" pitchFamily="18" charset="0"/>
              </a:rPr>
            </a:br>
            <a:r>
              <a:rPr lang="en-US" b="1" dirty="0">
                <a:latin typeface="Garamond" panose="02020404030301010803" pitchFamily="18" charset="0"/>
              </a:rPr>
              <a:t>of Our Track II</a:t>
            </a:r>
            <a:endParaRPr dirty="0">
              <a:latin typeface="Garamond" panose="02020404030301010803" pitchFamily="18" charset="0"/>
            </a:endParaRPr>
          </a:p>
        </p:txBody>
      </p:sp>
      <p:sp>
        <p:nvSpPr>
          <p:cNvPr id="177" name="Line"/>
          <p:cNvSpPr/>
          <p:nvPr/>
        </p:nvSpPr>
        <p:spPr>
          <a:xfrm>
            <a:off x="1307866" y="9416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78" name="Line"/>
          <p:cNvSpPr/>
          <p:nvPr/>
        </p:nvSpPr>
        <p:spPr>
          <a:xfrm>
            <a:off x="1231785" y="3490619"/>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2" name="Picture 1">
            <a:extLst>
              <a:ext uri="{FF2B5EF4-FFF2-40B4-BE49-F238E27FC236}">
                <a16:creationId xmlns:a16="http://schemas.microsoft.com/office/drawing/2014/main" id="{9899678F-2515-0675-6279-978BE323C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extLst>
      <p:ext uri="{BB962C8B-B14F-4D97-AF65-F5344CB8AC3E}">
        <p14:creationId xmlns:p14="http://schemas.microsoft.com/office/powerpoint/2010/main" val="10670135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Called to counsel keynote blanks-03.png" descr="Called to counsel keynote blanks-03.png"/>
          <p:cNvPicPr>
            <a:picLocks noChangeAspect="1"/>
          </p:cNvPicPr>
          <p:nvPr/>
        </p:nvPicPr>
        <p:blipFill>
          <a:blip r:embed="rId2"/>
          <a:stretch>
            <a:fillRect/>
          </a:stretch>
        </p:blipFill>
        <p:spPr>
          <a:xfrm>
            <a:off x="4917394" y="-327043"/>
            <a:ext cx="19873006" cy="11178565"/>
          </a:xfrm>
          <a:prstGeom prst="rect">
            <a:avLst/>
          </a:prstGeom>
          <a:ln w="12700">
            <a:miter lim="400000"/>
          </a:ln>
        </p:spPr>
      </p:pic>
      <p:sp>
        <p:nvSpPr>
          <p:cNvPr id="182" name="TITLE TWO"/>
          <p:cNvSpPr txBox="1">
            <a:spLocks noGrp="1"/>
          </p:cNvSpPr>
          <p:nvPr>
            <p:ph type="title"/>
          </p:nvPr>
        </p:nvSpPr>
        <p:spPr>
          <a:xfrm>
            <a:off x="1231785" y="1381686"/>
            <a:ext cx="9914222" cy="1488149"/>
          </a:xfrm>
          <a:prstGeom prst="rect">
            <a:avLst/>
          </a:prstGeom>
        </p:spPr>
        <p:txBody>
          <a:bodyPr>
            <a:normAutofit fontScale="90000"/>
          </a:bodyPr>
          <a:lstStyle>
            <a:lvl1pPr>
              <a:defRPr sz="9000" spc="-180"/>
            </a:lvl1pPr>
          </a:lstStyle>
          <a:p>
            <a:r>
              <a:rPr lang="en-US" b="1" dirty="0">
                <a:latin typeface="Garamond" panose="02020404030301010803" pitchFamily="18" charset="0"/>
              </a:rPr>
              <a:t>The Experience of Counseling</a:t>
            </a:r>
            <a:endParaRPr dirty="0">
              <a:latin typeface="Garamond" panose="02020404030301010803" pitchFamily="18" charset="0"/>
            </a:endParaRPr>
          </a:p>
        </p:txBody>
      </p:sp>
      <p:sp>
        <p:nvSpPr>
          <p:cNvPr id="184" name="Line"/>
          <p:cNvSpPr/>
          <p:nvPr/>
        </p:nvSpPr>
        <p:spPr>
          <a:xfrm>
            <a:off x="1307866" y="941622"/>
            <a:ext cx="3042459" cy="1"/>
          </a:xfrm>
          <a:prstGeom prst="line">
            <a:avLst/>
          </a:prstGeom>
          <a:ln w="25400">
            <a:solidFill>
              <a:srgbClr val="E8351A"/>
            </a:solidFill>
            <a:miter lim="400000"/>
          </a:ln>
        </p:spPr>
        <p:txBody>
          <a:bodyPr lIns="50800" tIns="50800" rIns="50800" bIns="50800" anchor="ctr"/>
          <a:lstStyle/>
          <a:p>
            <a:pPr>
              <a:defRPr sz="4800"/>
            </a:pPr>
            <a:endParaRPr/>
          </a:p>
        </p:txBody>
      </p:sp>
      <p:sp>
        <p:nvSpPr>
          <p:cNvPr id="185" name="Line"/>
          <p:cNvSpPr/>
          <p:nvPr/>
        </p:nvSpPr>
        <p:spPr>
          <a:xfrm>
            <a:off x="1231785" y="3490619"/>
            <a:ext cx="10415310" cy="1"/>
          </a:xfrm>
          <a:prstGeom prst="line">
            <a:avLst/>
          </a:prstGeom>
          <a:ln w="25400">
            <a:solidFill>
              <a:srgbClr val="E8351A"/>
            </a:solidFill>
            <a:miter lim="400000"/>
          </a:ln>
        </p:spPr>
        <p:txBody>
          <a:bodyPr lIns="50800" tIns="50800" rIns="50800" bIns="50800" anchor="ctr"/>
          <a:lstStyle/>
          <a:p>
            <a:pPr>
              <a:defRPr sz="4800"/>
            </a:pPr>
            <a:endParaRPr/>
          </a:p>
        </p:txBody>
      </p:sp>
      <p:pic>
        <p:nvPicPr>
          <p:cNvPr id="2" name="Picture 1">
            <a:extLst>
              <a:ext uri="{FF2B5EF4-FFF2-40B4-BE49-F238E27FC236}">
                <a16:creationId xmlns:a16="http://schemas.microsoft.com/office/drawing/2014/main" id="{EE83669A-CC24-E587-79D7-D0FEFF1F4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
        <p:nvSpPr>
          <p:cNvPr id="13" name="Text Placeholder 2">
            <a:extLst>
              <a:ext uri="{FF2B5EF4-FFF2-40B4-BE49-F238E27FC236}">
                <a16:creationId xmlns:a16="http://schemas.microsoft.com/office/drawing/2014/main" id="{626B6E52-E822-4452-91E5-CD5C0BEE6342}"/>
              </a:ext>
            </a:extLst>
          </p:cNvPr>
          <p:cNvSpPr txBox="1">
            <a:spLocks/>
          </p:cNvSpPr>
          <p:nvPr/>
        </p:nvSpPr>
        <p:spPr>
          <a:xfrm>
            <a:off x="2244212" y="3976918"/>
            <a:ext cx="7889368" cy="1285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812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1pPr>
            <a:lvl2pPr marL="1422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2pPr>
            <a:lvl3pPr marL="2032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3pPr>
            <a:lvl4pPr marL="2641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4pPr>
            <a:lvl5pPr marL="32512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5pPr>
            <a:lvl6pPr marL="3860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6pPr>
            <a:lvl7pPr marL="4470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7pPr>
            <a:lvl8pPr marL="5080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8pPr>
            <a:lvl9pPr marL="5689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9pPr>
          </a:lstStyle>
          <a:p>
            <a:pPr marL="0" indent="0" algn="ctr" hangingPunct="1">
              <a:buNone/>
            </a:pPr>
            <a:r>
              <a:rPr lang="en-US" sz="8000" b="1" dirty="0">
                <a:latin typeface="Garamond" panose="02020404030301010803" pitchFamily="18" charset="0"/>
              </a:rPr>
              <a:t>Track Outlines</a:t>
            </a:r>
          </a:p>
        </p:txBody>
      </p:sp>
      <p:sp>
        <p:nvSpPr>
          <p:cNvPr id="14" name="Content Placeholder 3">
            <a:extLst>
              <a:ext uri="{FF2B5EF4-FFF2-40B4-BE49-F238E27FC236}">
                <a16:creationId xmlns:a16="http://schemas.microsoft.com/office/drawing/2014/main" id="{60F6F582-7AF5-516D-E688-07E959AFE6F9}"/>
              </a:ext>
            </a:extLst>
          </p:cNvPr>
          <p:cNvSpPr txBox="1">
            <a:spLocks/>
          </p:cNvSpPr>
          <p:nvPr/>
        </p:nvSpPr>
        <p:spPr>
          <a:xfrm>
            <a:off x="1114480" y="5262239"/>
            <a:ext cx="9385415" cy="7858562"/>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lvl9pPr>
          </a:lstStyle>
          <a:p>
            <a:pPr marL="285750" indent="-285750" algn="l">
              <a:buFont typeface="Arial" panose="020B0604020202020204" pitchFamily="34" charset="0"/>
              <a:buChar char="•"/>
            </a:pPr>
            <a:r>
              <a:rPr lang="en-US" sz="7200" dirty="0">
                <a:latin typeface="Garamond" panose="02020404030301010803" pitchFamily="18" charset="0"/>
              </a:rPr>
              <a:t>Clear</a:t>
            </a:r>
          </a:p>
          <a:p>
            <a:pPr marL="285750" indent="-285750" algn="l">
              <a:buFont typeface="Arial" panose="020B0604020202020204" pitchFamily="34" charset="0"/>
              <a:buChar char="•"/>
            </a:pPr>
            <a:r>
              <a:rPr lang="en-US" sz="7200" dirty="0">
                <a:latin typeface="Garamond" panose="02020404030301010803" pitchFamily="18" charset="0"/>
              </a:rPr>
              <a:t>Linear</a:t>
            </a:r>
          </a:p>
          <a:p>
            <a:pPr marL="285750" indent="-285750" algn="l">
              <a:buFont typeface="Arial" panose="020B0604020202020204" pitchFamily="34" charset="0"/>
              <a:buChar char="•"/>
            </a:pPr>
            <a:r>
              <a:rPr lang="en-US" sz="7200" dirty="0">
                <a:latin typeface="Garamond" panose="02020404030301010803" pitchFamily="18" charset="0"/>
              </a:rPr>
              <a:t>Compassionate</a:t>
            </a:r>
          </a:p>
          <a:p>
            <a:pPr marL="285750" indent="-285750" algn="l">
              <a:buFont typeface="Arial" panose="020B0604020202020204" pitchFamily="34" charset="0"/>
              <a:buChar char="•"/>
            </a:pPr>
            <a:r>
              <a:rPr lang="en-US" sz="7200" dirty="0">
                <a:latin typeface="Garamond" panose="02020404030301010803" pitchFamily="18" charset="0"/>
              </a:rPr>
              <a:t>Redemptive</a:t>
            </a:r>
          </a:p>
          <a:p>
            <a:pPr marL="285750" indent="-285750" algn="l">
              <a:buFont typeface="Arial" panose="020B0604020202020204" pitchFamily="34" charset="0"/>
              <a:buChar char="•"/>
            </a:pPr>
            <a:r>
              <a:rPr lang="en-US" sz="7200" dirty="0">
                <a:latin typeface="Garamond" panose="02020404030301010803" pitchFamily="18" charset="0"/>
              </a:rPr>
              <a:t>Matthew 7:3-5</a:t>
            </a:r>
          </a:p>
          <a:p>
            <a:pPr marL="285750" indent="-285750" algn="l">
              <a:buFont typeface="Arial" panose="020B0604020202020204" pitchFamily="34" charset="0"/>
              <a:buChar char="•"/>
            </a:pPr>
            <a:r>
              <a:rPr lang="en-US" sz="7200" dirty="0">
                <a:latin typeface="Garamond" panose="02020404030301010803" pitchFamily="18" charset="0"/>
              </a:rPr>
              <a:t>This is why we </a:t>
            </a:r>
            <a:r>
              <a:rPr lang="en-US" sz="7200" b="1" dirty="0">
                <a:latin typeface="Garamond" panose="02020404030301010803" pitchFamily="18" charset="0"/>
              </a:rPr>
              <a:t>ENJOY</a:t>
            </a:r>
            <a:r>
              <a:rPr lang="en-US" sz="7200" dirty="0">
                <a:latin typeface="Garamond" panose="02020404030301010803" pitchFamily="18" charset="0"/>
              </a:rPr>
              <a:t> coming to conferences.</a:t>
            </a:r>
          </a:p>
        </p:txBody>
      </p:sp>
      <p:sp>
        <p:nvSpPr>
          <p:cNvPr id="15" name="Text Placeholder 4">
            <a:extLst>
              <a:ext uri="{FF2B5EF4-FFF2-40B4-BE49-F238E27FC236}">
                <a16:creationId xmlns:a16="http://schemas.microsoft.com/office/drawing/2014/main" id="{0D946E0F-FE3B-1E4F-D0B1-1345A645D775}"/>
              </a:ext>
            </a:extLst>
          </p:cNvPr>
          <p:cNvSpPr txBox="1">
            <a:spLocks/>
          </p:cNvSpPr>
          <p:nvPr/>
        </p:nvSpPr>
        <p:spPr>
          <a:xfrm>
            <a:off x="11811962" y="3976918"/>
            <a:ext cx="9700191" cy="1607782"/>
          </a:xfrm>
          <a:prstGeom prst="rect">
            <a:avLst/>
          </a:prstGeom>
        </p:spPr>
        <p:txBody>
          <a:bodyPr>
            <a:normAutofit/>
          </a:bodyPr>
          <a:lstStyle>
            <a:lvl1pPr marL="812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1pPr>
            <a:lvl2pPr marL="1422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2pPr>
            <a:lvl3pPr marL="2032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3pPr>
            <a:lvl4pPr marL="2641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4pPr>
            <a:lvl5pPr marL="32512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5pPr>
            <a:lvl6pPr marL="3860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6pPr>
            <a:lvl7pPr marL="4470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7pPr>
            <a:lvl8pPr marL="5080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8pPr>
            <a:lvl9pPr marL="5689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9pPr>
          </a:lstStyle>
          <a:p>
            <a:pPr marL="0" indent="0" algn="ctr" hangingPunct="1">
              <a:buNone/>
            </a:pPr>
            <a:r>
              <a:rPr lang="en-US" sz="8000" b="1" dirty="0">
                <a:latin typeface="Garamond" panose="02020404030301010803" pitchFamily="18" charset="0"/>
              </a:rPr>
              <a:t>Counseling Cases</a:t>
            </a:r>
          </a:p>
        </p:txBody>
      </p:sp>
      <p:sp>
        <p:nvSpPr>
          <p:cNvPr id="16" name="Content Placeholder 5">
            <a:extLst>
              <a:ext uri="{FF2B5EF4-FFF2-40B4-BE49-F238E27FC236}">
                <a16:creationId xmlns:a16="http://schemas.microsoft.com/office/drawing/2014/main" id="{09FDE6A3-8EFC-3B39-84D2-32C38723367B}"/>
              </a:ext>
            </a:extLst>
          </p:cNvPr>
          <p:cNvSpPr txBox="1">
            <a:spLocks/>
          </p:cNvSpPr>
          <p:nvPr/>
        </p:nvSpPr>
        <p:spPr>
          <a:xfrm>
            <a:off x="11647095" y="5344763"/>
            <a:ext cx="10029927" cy="4899636"/>
          </a:xfrm>
          <a:prstGeom prst="rect">
            <a:avLst/>
          </a:prstGeom>
        </p:spPr>
        <p:txBody>
          <a:bodyPr/>
          <a:lstStyle>
            <a:lvl1pPr marL="812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1pPr>
            <a:lvl2pPr marL="1422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2pPr>
            <a:lvl3pPr marL="2032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3pPr>
            <a:lvl4pPr marL="2641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4pPr>
            <a:lvl5pPr marL="32512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5pPr>
            <a:lvl6pPr marL="38608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6pPr>
            <a:lvl7pPr marL="44704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7pPr>
            <a:lvl8pPr marL="50800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8pPr>
            <a:lvl9pPr marL="5689600" marR="0" indent="-812800" algn="l" defTabSz="2438338" rtl="0" latinLnBrk="0">
              <a:lnSpc>
                <a:spcPct val="90000"/>
              </a:lnSpc>
              <a:spcBef>
                <a:spcPts val="4500"/>
              </a:spcBef>
              <a:spcAft>
                <a:spcPts val="0"/>
              </a:spcAft>
              <a:buClrTx/>
              <a:buSzPct val="123000"/>
              <a:buFontTx/>
              <a:buChar char="•"/>
              <a:tabLst/>
              <a:defRPr sz="6400" b="0" i="0" u="none" strike="noStrike" cap="none" spc="0" baseline="0">
                <a:solidFill>
                  <a:srgbClr val="000000"/>
                </a:solidFill>
                <a:uFillTx/>
                <a:latin typeface="+mn-lt"/>
                <a:ea typeface="+mn-ea"/>
                <a:cs typeface="+mn-cs"/>
                <a:sym typeface="Helvetica Neue"/>
              </a:defRPr>
            </a:lvl9pPr>
          </a:lstStyle>
          <a:p>
            <a:pPr hangingPunct="1">
              <a:lnSpc>
                <a:spcPct val="100000"/>
              </a:lnSpc>
              <a:spcBef>
                <a:spcPts val="0"/>
              </a:spcBef>
            </a:pPr>
            <a:r>
              <a:rPr lang="en-US" sz="7200" dirty="0">
                <a:latin typeface="Garamond" panose="02020404030301010803" pitchFamily="18" charset="0"/>
              </a:rPr>
              <a:t>Muddy</a:t>
            </a:r>
          </a:p>
          <a:p>
            <a:pPr hangingPunct="1">
              <a:lnSpc>
                <a:spcPct val="100000"/>
              </a:lnSpc>
              <a:spcBef>
                <a:spcPts val="0"/>
              </a:spcBef>
            </a:pPr>
            <a:r>
              <a:rPr lang="en-US" sz="7200" dirty="0">
                <a:latin typeface="Garamond" panose="02020404030301010803" pitchFamily="18" charset="0"/>
              </a:rPr>
              <a:t>Staccato</a:t>
            </a:r>
          </a:p>
          <a:p>
            <a:pPr hangingPunct="1">
              <a:lnSpc>
                <a:spcPct val="100000"/>
              </a:lnSpc>
              <a:spcBef>
                <a:spcPts val="0"/>
              </a:spcBef>
            </a:pPr>
            <a:r>
              <a:rPr lang="en-US" sz="7200" dirty="0">
                <a:latin typeface="Garamond" panose="02020404030301010803" pitchFamily="18" charset="0"/>
              </a:rPr>
              <a:t>Narratively messy</a:t>
            </a:r>
          </a:p>
          <a:p>
            <a:pPr hangingPunct="1">
              <a:lnSpc>
                <a:spcPct val="100000"/>
              </a:lnSpc>
              <a:spcBef>
                <a:spcPts val="0"/>
              </a:spcBef>
            </a:pPr>
            <a:r>
              <a:rPr lang="en-US" sz="7200" dirty="0">
                <a:latin typeface="Garamond" panose="02020404030301010803" pitchFamily="18" charset="0"/>
              </a:rPr>
              <a:t>Competitive</a:t>
            </a:r>
          </a:p>
          <a:p>
            <a:pPr hangingPunct="1">
              <a:lnSpc>
                <a:spcPct val="100000"/>
              </a:lnSpc>
              <a:spcBef>
                <a:spcPts val="0"/>
              </a:spcBef>
            </a:pPr>
            <a:r>
              <a:rPr lang="en-US" sz="7200" dirty="0">
                <a:latin typeface="Garamond" panose="02020404030301010803" pitchFamily="18" charset="0"/>
              </a:rPr>
              <a:t>Philippians 4:2-3</a:t>
            </a:r>
          </a:p>
          <a:p>
            <a:pPr hangingPunct="1">
              <a:lnSpc>
                <a:spcPct val="100000"/>
              </a:lnSpc>
              <a:spcBef>
                <a:spcPts val="0"/>
              </a:spcBef>
            </a:pPr>
            <a:r>
              <a:rPr lang="en-US" sz="7200" dirty="0">
                <a:latin typeface="Garamond" panose="02020404030301010803" pitchFamily="18" charset="0"/>
              </a:rPr>
              <a:t>This is why we </a:t>
            </a:r>
            <a:r>
              <a:rPr lang="en-US" sz="7200" b="1" dirty="0">
                <a:latin typeface="Garamond" panose="02020404030301010803" pitchFamily="18" charset="0"/>
              </a:rPr>
              <a:t>NEED</a:t>
            </a:r>
            <a:r>
              <a:rPr lang="en-US" sz="7200" dirty="0">
                <a:latin typeface="Garamond" panose="02020404030301010803" pitchFamily="18" charset="0"/>
              </a:rPr>
              <a:t> to come to conferences.</a:t>
            </a:r>
          </a:p>
          <a:p>
            <a:pPr hangingPunct="1">
              <a:lnSpc>
                <a:spcPct val="100000"/>
              </a:lnSpc>
              <a:spcBef>
                <a:spcPts val="0"/>
              </a:spcBef>
            </a:pPr>
            <a:endParaRPr lang="en-US" sz="7200" dirty="0">
              <a:latin typeface="Garamond" panose="02020404030301010803" pitchFamily="18"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Called to counsel keynote blanks-04.png" descr="Called to counsel keynote blanks-04.png"/>
          <p:cNvPicPr>
            <a:picLocks noChangeAspect="1"/>
          </p:cNvPicPr>
          <p:nvPr/>
        </p:nvPicPr>
        <p:blipFill>
          <a:blip r:embed="rId2"/>
          <a:stretch>
            <a:fillRect/>
          </a:stretch>
        </p:blipFill>
        <p:spPr>
          <a:xfrm rot="11184362" flipH="1">
            <a:off x="9107133" y="6472767"/>
            <a:ext cx="17053839" cy="9592785"/>
          </a:xfrm>
          <a:prstGeom prst="rect">
            <a:avLst/>
          </a:prstGeom>
          <a:ln w="12700">
            <a:miter lim="400000"/>
          </a:ln>
        </p:spPr>
      </p:pic>
      <p:pic>
        <p:nvPicPr>
          <p:cNvPr id="188" name="Called to counsel keynote blanks-03.png" descr="Called to counsel keynote blanks-03.png"/>
          <p:cNvPicPr>
            <a:picLocks noChangeAspect="1"/>
          </p:cNvPicPr>
          <p:nvPr/>
        </p:nvPicPr>
        <p:blipFill>
          <a:blip r:embed="rId3"/>
          <a:stretch>
            <a:fillRect/>
          </a:stretch>
        </p:blipFill>
        <p:spPr>
          <a:xfrm flipH="1">
            <a:off x="-1" y="-1562583"/>
            <a:ext cx="24384001" cy="13716001"/>
          </a:xfrm>
          <a:prstGeom prst="rect">
            <a:avLst/>
          </a:prstGeom>
          <a:ln w="12700">
            <a:miter lim="400000"/>
          </a:ln>
        </p:spPr>
      </p:pic>
      <p:sp>
        <p:nvSpPr>
          <p:cNvPr id="189" name="Lorem ipsum dolor sit amet, consectetur adipiscing elit. Cras justo odio, dapibus ac facilisis in, egestas eget quam Ipsum magna egestas."/>
          <p:cNvSpPr txBox="1">
            <a:spLocks noGrp="1"/>
          </p:cNvSpPr>
          <p:nvPr>
            <p:ph type="body" idx="1"/>
          </p:nvPr>
        </p:nvSpPr>
        <p:spPr>
          <a:xfrm>
            <a:off x="1206500" y="5167488"/>
            <a:ext cx="21971000" cy="7232194"/>
          </a:xfrm>
          <a:prstGeom prst="rect">
            <a:avLst/>
          </a:prstGeom>
        </p:spPr>
        <p:txBody>
          <a:bodyPr>
            <a:normAutofit/>
          </a:bodyPr>
          <a:lstStyle>
            <a:lvl1pPr marL="0" indent="0" algn="ctr">
              <a:buSzTx/>
              <a:buNone/>
              <a:defRPr sz="6800">
                <a:solidFill>
                  <a:srgbClr val="929292"/>
                </a:solidFill>
              </a:defRPr>
            </a:lvl1pPr>
          </a:lstStyle>
          <a:p>
            <a:r>
              <a:rPr lang="en-US" sz="13800" b="1" dirty="0">
                <a:solidFill>
                  <a:schemeClr val="tx1"/>
                </a:solidFill>
                <a:latin typeface="Garamond" panose="02020404030301010803" pitchFamily="18" charset="0"/>
              </a:rPr>
              <a:t>Case Study One:</a:t>
            </a:r>
            <a:br>
              <a:rPr lang="en-US" sz="13800" dirty="0">
                <a:latin typeface="Garamond" panose="02020404030301010803" pitchFamily="18" charset="0"/>
              </a:rPr>
            </a:br>
            <a:r>
              <a:rPr lang="en-US" sz="13800" dirty="0">
                <a:solidFill>
                  <a:schemeClr val="accent5">
                    <a:lumMod val="50000"/>
                  </a:schemeClr>
                </a:solidFill>
                <a:latin typeface="Garamond" panose="02020404030301010803" pitchFamily="18" charset="0"/>
              </a:rPr>
              <a:t>Maria and Evelyn</a:t>
            </a:r>
            <a:br>
              <a:rPr lang="en-US" sz="13800" dirty="0">
                <a:solidFill>
                  <a:schemeClr val="accent5">
                    <a:lumMod val="50000"/>
                  </a:schemeClr>
                </a:solidFill>
                <a:latin typeface="Garamond" panose="02020404030301010803" pitchFamily="18" charset="0"/>
              </a:rPr>
            </a:br>
            <a:r>
              <a:rPr lang="en-US" sz="11500" dirty="0">
                <a:solidFill>
                  <a:schemeClr val="bg2">
                    <a:lumMod val="50000"/>
                  </a:schemeClr>
                </a:solidFill>
                <a:latin typeface="Garamond" panose="02020404030301010803" pitchFamily="18" charset="0"/>
              </a:rPr>
              <a:t>(Introduction and Overview)</a:t>
            </a:r>
            <a:r>
              <a:rPr lang="en-US" sz="13800" dirty="0">
                <a:solidFill>
                  <a:schemeClr val="accent5">
                    <a:lumMod val="50000"/>
                  </a:schemeClr>
                </a:solidFill>
                <a:latin typeface="Garamond" panose="02020404030301010803" pitchFamily="18" charset="0"/>
              </a:rPr>
              <a:t> </a:t>
            </a:r>
            <a:endParaRPr sz="13800" dirty="0">
              <a:solidFill>
                <a:schemeClr val="accent5">
                  <a:lumMod val="50000"/>
                </a:schemeClr>
              </a:solidFill>
              <a:latin typeface="Garamond" panose="02020404030301010803" pitchFamily="18" charset="0"/>
            </a:endParaRPr>
          </a:p>
        </p:txBody>
      </p:sp>
      <p:pic>
        <p:nvPicPr>
          <p:cNvPr id="2" name="Picture 1">
            <a:extLst>
              <a:ext uri="{FF2B5EF4-FFF2-40B4-BE49-F238E27FC236}">
                <a16:creationId xmlns:a16="http://schemas.microsoft.com/office/drawing/2014/main" id="{C8AB03F3-3728-745D-0203-98B0A0D67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92707" y="11288628"/>
            <a:ext cx="2182911" cy="1490092"/>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6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388</TotalTime>
  <Words>605</Words>
  <Application>Microsoft Office PowerPoint</Application>
  <PresentationFormat>Custom</PresentationFormat>
  <Paragraphs>57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Garamond</vt:lpstr>
      <vt:lpstr>Helvetica Neue</vt:lpstr>
      <vt:lpstr>Helvetica Neue Light</vt:lpstr>
      <vt:lpstr>Helvetica Neue Medium</vt:lpstr>
      <vt:lpstr>21_BasicWhite</vt:lpstr>
      <vt:lpstr>PowerPoint Presentation</vt:lpstr>
      <vt:lpstr>A Full Journey  Perspective on  Conflict Resolution</vt:lpstr>
      <vt:lpstr>What is Conflict Resolution?</vt:lpstr>
      <vt:lpstr>PowerPoint Presentation</vt:lpstr>
      <vt:lpstr>Stepping into Relational Chaos</vt:lpstr>
      <vt:lpstr>The “Journey”  of Our Track i </vt:lpstr>
      <vt:lpstr>The “Journey”  of Our Track II</vt:lpstr>
      <vt:lpstr>The Experience of Counseling</vt:lpstr>
      <vt:lpstr>PowerPoint Presentation</vt:lpstr>
      <vt:lpstr>PowerPoint Presentation</vt:lpstr>
      <vt:lpstr>Reflective Questions</vt:lpstr>
      <vt:lpstr>Conflict Resolution: A Group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 Hambrick</cp:lastModifiedBy>
  <cp:revision>33</cp:revision>
  <dcterms:modified xsi:type="dcterms:W3CDTF">2024-04-16T12:53:20Z</dcterms:modified>
</cp:coreProperties>
</file>